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72"/>
  </p:notesMasterIdLst>
  <p:handoutMasterIdLst>
    <p:handoutMasterId r:id="rId73"/>
  </p:handoutMasterIdLst>
  <p:sldIdLst>
    <p:sldId id="368" r:id="rId7"/>
    <p:sldId id="774" r:id="rId8"/>
    <p:sldId id="775" r:id="rId9"/>
    <p:sldId id="840" r:id="rId10"/>
    <p:sldId id="841" r:id="rId11"/>
    <p:sldId id="843" r:id="rId12"/>
    <p:sldId id="842" r:id="rId13"/>
    <p:sldId id="844" r:id="rId14"/>
    <p:sldId id="846" r:id="rId15"/>
    <p:sldId id="780" r:id="rId16"/>
    <p:sldId id="845" r:id="rId17"/>
    <p:sldId id="812" r:id="rId18"/>
    <p:sldId id="813" r:id="rId19"/>
    <p:sldId id="814" r:id="rId20"/>
    <p:sldId id="816" r:id="rId21"/>
    <p:sldId id="817" r:id="rId22"/>
    <p:sldId id="818" r:id="rId23"/>
    <p:sldId id="822" r:id="rId24"/>
    <p:sldId id="856" r:id="rId25"/>
    <p:sldId id="847" r:id="rId26"/>
    <p:sldId id="848" r:id="rId27"/>
    <p:sldId id="849" r:id="rId28"/>
    <p:sldId id="823" r:id="rId29"/>
    <p:sldId id="850" r:id="rId30"/>
    <p:sldId id="851" r:id="rId31"/>
    <p:sldId id="824" r:id="rId32"/>
    <p:sldId id="825" r:id="rId33"/>
    <p:sldId id="826" r:id="rId34"/>
    <p:sldId id="852" r:id="rId35"/>
    <p:sldId id="853" r:id="rId36"/>
    <p:sldId id="854" r:id="rId37"/>
    <p:sldId id="827" r:id="rId38"/>
    <p:sldId id="857" r:id="rId39"/>
    <p:sldId id="858" r:id="rId40"/>
    <p:sldId id="860" r:id="rId41"/>
    <p:sldId id="861" r:id="rId42"/>
    <p:sldId id="863" r:id="rId43"/>
    <p:sldId id="862" r:id="rId44"/>
    <p:sldId id="864" r:id="rId45"/>
    <p:sldId id="865" r:id="rId46"/>
    <p:sldId id="866" r:id="rId47"/>
    <p:sldId id="867" r:id="rId48"/>
    <p:sldId id="868" r:id="rId49"/>
    <p:sldId id="870" r:id="rId50"/>
    <p:sldId id="771" r:id="rId51"/>
    <p:sldId id="772" r:id="rId52"/>
    <p:sldId id="871" r:id="rId53"/>
    <p:sldId id="872" r:id="rId54"/>
    <p:sldId id="873" r:id="rId55"/>
    <p:sldId id="874" r:id="rId56"/>
    <p:sldId id="875" r:id="rId57"/>
    <p:sldId id="876" r:id="rId58"/>
    <p:sldId id="877" r:id="rId59"/>
    <p:sldId id="833" r:id="rId60"/>
    <p:sldId id="878" r:id="rId61"/>
    <p:sldId id="880" r:id="rId62"/>
    <p:sldId id="881" r:id="rId63"/>
    <p:sldId id="879" r:id="rId64"/>
    <p:sldId id="834" r:id="rId65"/>
    <p:sldId id="883" r:id="rId66"/>
    <p:sldId id="882" r:id="rId67"/>
    <p:sldId id="835" r:id="rId68"/>
    <p:sldId id="836" r:id="rId69"/>
    <p:sldId id="837" r:id="rId70"/>
    <p:sldId id="838" r:id="rId71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774"/>
            <p14:sldId id="775"/>
            <p14:sldId id="840"/>
            <p14:sldId id="841"/>
            <p14:sldId id="843"/>
            <p14:sldId id="842"/>
            <p14:sldId id="844"/>
            <p14:sldId id="846"/>
            <p14:sldId id="780"/>
            <p14:sldId id="845"/>
            <p14:sldId id="812"/>
            <p14:sldId id="813"/>
            <p14:sldId id="814"/>
            <p14:sldId id="816"/>
            <p14:sldId id="817"/>
            <p14:sldId id="818"/>
            <p14:sldId id="822"/>
            <p14:sldId id="856"/>
            <p14:sldId id="847"/>
            <p14:sldId id="848"/>
            <p14:sldId id="849"/>
            <p14:sldId id="823"/>
            <p14:sldId id="850"/>
            <p14:sldId id="851"/>
            <p14:sldId id="824"/>
            <p14:sldId id="825"/>
            <p14:sldId id="826"/>
            <p14:sldId id="852"/>
            <p14:sldId id="853"/>
            <p14:sldId id="854"/>
            <p14:sldId id="827"/>
            <p14:sldId id="857"/>
            <p14:sldId id="858"/>
            <p14:sldId id="860"/>
            <p14:sldId id="861"/>
            <p14:sldId id="863"/>
            <p14:sldId id="862"/>
            <p14:sldId id="864"/>
            <p14:sldId id="865"/>
            <p14:sldId id="866"/>
            <p14:sldId id="867"/>
            <p14:sldId id="868"/>
            <p14:sldId id="870"/>
            <p14:sldId id="771"/>
            <p14:sldId id="772"/>
            <p14:sldId id="871"/>
            <p14:sldId id="872"/>
            <p14:sldId id="873"/>
            <p14:sldId id="874"/>
            <p14:sldId id="875"/>
            <p14:sldId id="876"/>
            <p14:sldId id="877"/>
            <p14:sldId id="833"/>
            <p14:sldId id="878"/>
            <p14:sldId id="880"/>
            <p14:sldId id="881"/>
            <p14:sldId id="879"/>
            <p14:sldId id="834"/>
            <p14:sldId id="883"/>
            <p14:sldId id="882"/>
            <p14:sldId id="835"/>
            <p14:sldId id="836"/>
            <p14:sldId id="837"/>
            <p14:sldId id="838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38" autoAdjust="0"/>
    <p:restoredTop sz="93305" autoAdjust="0"/>
  </p:normalViewPr>
  <p:slideViewPr>
    <p:cSldViewPr snapToGrid="0">
      <p:cViewPr>
        <p:scale>
          <a:sx n="270" d="100"/>
          <a:sy n="270" d="100"/>
        </p:scale>
        <p:origin x="-1672" y="-1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60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634F2-089B-4FE3-AB7F-C714A7297EE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11/21/17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smtClean="0"/>
              <a:t> Class Evaluation, OAuth2/FB/Twitter, AWS Security, 12 Factor Apps, Step Functions</a:t>
            </a:r>
            <a:endParaRPr lang="en-US" sz="80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11/21/17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11/21/17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11/21/17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Computer_network" TargetMode="External"/><Relationship Id="rId20" Type="http://schemas.openxmlformats.org/officeDocument/2006/relationships/hyperlink" Target="https://en.wikipedia.org/wiki/Internet" TargetMode="External"/><Relationship Id="rId21" Type="http://schemas.openxmlformats.org/officeDocument/2006/relationships/hyperlink" Target="https://en.wikipedia.org/wiki/Hypertext_Transfer_Protocol" TargetMode="External"/><Relationship Id="rId22" Type="http://schemas.openxmlformats.org/officeDocument/2006/relationships/hyperlink" Target="https://en.wikipedia.org/wiki/Transport_Layer_Security" TargetMode="External"/><Relationship Id="rId23" Type="http://schemas.openxmlformats.org/officeDocument/2006/relationships/hyperlink" Target="https://en.wikipedia.org/wiki/Authentication" TargetMode="External"/><Relationship Id="rId24" Type="http://schemas.openxmlformats.org/officeDocument/2006/relationships/hyperlink" Target="https://en.wikipedia.org/wiki/Website" TargetMode="External"/><Relationship Id="rId25" Type="http://schemas.openxmlformats.org/officeDocument/2006/relationships/hyperlink" Target="https://en.wikipedia.org/wiki/Information_privacy" TargetMode="External"/><Relationship Id="rId26" Type="http://schemas.openxmlformats.org/officeDocument/2006/relationships/hyperlink" Target="https://en.wikipedia.org/wiki/Data_integrity" TargetMode="External"/><Relationship Id="rId10" Type="http://schemas.openxmlformats.org/officeDocument/2006/relationships/hyperlink" Target="https://en.wikipedia.org/wiki/Symmetric_cryptography" TargetMode="External"/><Relationship Id="rId11" Type="http://schemas.openxmlformats.org/officeDocument/2006/relationships/hyperlink" Target="https://en.wikipedia.org/wiki/Public-key_cryptography" TargetMode="External"/><Relationship Id="rId12" Type="http://schemas.openxmlformats.org/officeDocument/2006/relationships/hyperlink" Target="https://en.wikipedia.org/wiki/Message_authentication_code" TargetMode="External"/><Relationship Id="rId13" Type="http://schemas.openxmlformats.org/officeDocument/2006/relationships/hyperlink" Target="https://en.wikipedia.org/wiki/HTTPS#cite_note-HTTP_Over_TLS-1" TargetMode="External"/><Relationship Id="rId14" Type="http://schemas.openxmlformats.org/officeDocument/2006/relationships/hyperlink" Target="https://en.wikipedia.org/wiki/HTTPS#cite_note-Enabling_HTTP_Over_SSL-2" TargetMode="External"/><Relationship Id="rId15" Type="http://schemas.openxmlformats.org/officeDocument/2006/relationships/hyperlink" Target="https://en.wikipedia.org/wiki/HTTPS#cite_note-Secure_your_site_with_HTTPS-3" TargetMode="External"/><Relationship Id="rId16" Type="http://schemas.openxmlformats.org/officeDocument/2006/relationships/hyperlink" Target="https://en.wikipedia.org/wiki/HTTPS#cite_note-What_is_HTTPS.3F-4" TargetMode="External"/><Relationship Id="rId17" Type="http://schemas.openxmlformats.org/officeDocument/2006/relationships/hyperlink" Target="https://en.wikipedia.org/wiki/Communications_protocol" TargetMode="External"/><Relationship Id="rId18" Type="http://schemas.openxmlformats.org/officeDocument/2006/relationships/hyperlink" Target="https://en.wikipedia.org/wiki/Secure_communication" TargetMode="External"/><Relationship Id="rId19" Type="http://schemas.openxmlformats.org/officeDocument/2006/relationships/hyperlink" Target="https://en.wikipedia.org/wiki/Network_operating_syste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Authorization" TargetMode="External"/><Relationship Id="rId3" Type="http://schemas.openxmlformats.org/officeDocument/2006/relationships/hyperlink" Target="https://en.wikipedia.org/wiki/Information_security" TargetMode="External"/><Relationship Id="rId4" Type="http://schemas.openxmlformats.org/officeDocument/2006/relationships/hyperlink" Target="https://en.wikipedia.org/wiki/Computer_security" TargetMode="External"/><Relationship Id="rId5" Type="http://schemas.openxmlformats.org/officeDocument/2006/relationships/hyperlink" Target="https://en.wikipedia.org/wiki/Access_control" TargetMode="External"/><Relationship Id="rId6" Type="http://schemas.openxmlformats.org/officeDocument/2006/relationships/hyperlink" Target="https://en.wikipedia.org/wiki/Authorization#cite_note-1" TargetMode="External"/><Relationship Id="rId7" Type="http://schemas.openxmlformats.org/officeDocument/2006/relationships/hyperlink" Target="https://en.wikipedia.org/wiki/Cryptographic_protocol" TargetMode="External"/><Relationship Id="rId8" Type="http://schemas.openxmlformats.org/officeDocument/2006/relationships/hyperlink" Target="https://en.wikipedia.org/wiki/Communications_securit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consultancy.com/uk/blog/7730-why-do-consumers-abandon-online-purchas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i="1" dirty="0" smtClean="0"/>
              <a:t>Lecture 7: Class Evaluation, OAuth2/FB/Twitter, AWS Security, 12 Factor Apps, Step Functions</a:t>
            </a:r>
            <a:endParaRPr lang="en-US" sz="1200" i="1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 </a:t>
            </a:r>
            <a:r>
              <a:rPr lang="mr-IN" dirty="0" smtClean="0"/>
              <a:t>–</a:t>
            </a:r>
            <a:r>
              <a:rPr lang="en-US" dirty="0" smtClean="0"/>
              <a:t> (Some) Security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358" y="658368"/>
            <a:ext cx="8727034" cy="403799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Authentication: “</a:t>
            </a:r>
            <a:r>
              <a:rPr lang="en-US" sz="1200" dirty="0"/>
              <a:t> </a:t>
            </a:r>
            <a:r>
              <a:rPr lang="en-US" sz="1200" dirty="0" smtClean="0"/>
              <a:t>(</a:t>
            </a:r>
            <a:r>
              <a:rPr lang="mr-IN" sz="1200" dirty="0" smtClean="0"/>
              <a:t>…</a:t>
            </a:r>
            <a:r>
              <a:rPr lang="en-US" sz="1200" dirty="0" smtClean="0"/>
              <a:t>) is </a:t>
            </a:r>
            <a:r>
              <a:rPr lang="en-US" sz="1200" dirty="0"/>
              <a:t>the act of confirming the truth of an attribute of a single piece of data claimed true by an entity. In contrast with identification, which refers to the act of stating or otherwise indicating a claim purportedly attesting to a person or thing's identity, authentication is the process of actually confirming that identity. </a:t>
            </a:r>
            <a:r>
              <a:rPr lang="en-US" sz="1200" dirty="0" smtClean="0"/>
              <a:t>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Authorization:</a:t>
            </a:r>
            <a:endParaRPr lang="en-US" sz="12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“The </a:t>
            </a:r>
            <a:r>
              <a:rPr lang="en-US" sz="1100" dirty="0"/>
              <a:t>process of </a:t>
            </a:r>
            <a:r>
              <a:rPr lang="en-US" sz="1100" dirty="0">
                <a:hlinkClick r:id="rId2" tooltip="Authorization"/>
              </a:rPr>
              <a:t>authorization</a:t>
            </a:r>
            <a:r>
              <a:rPr lang="en-US" sz="1100" dirty="0"/>
              <a:t> is distinct from that of authentication. Whereas authentication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who you say you </a:t>
            </a:r>
            <a:r>
              <a:rPr lang="en-US" sz="1100" dirty="0" smtClean="0"/>
              <a:t>are’, </a:t>
            </a:r>
            <a:r>
              <a:rPr lang="en-US" sz="1100" dirty="0"/>
              <a:t>authorization is the process of verifying that </a:t>
            </a:r>
            <a:r>
              <a:rPr lang="en-US" sz="1100" dirty="0" smtClean="0"/>
              <a:t>‘you </a:t>
            </a:r>
            <a:r>
              <a:rPr lang="en-US" sz="1100" dirty="0"/>
              <a:t>are permitted to do what you are trying to </a:t>
            </a:r>
            <a:r>
              <a:rPr lang="en-US" sz="1100" dirty="0" smtClean="0"/>
              <a:t>do’.</a:t>
            </a:r>
            <a:endParaRPr lang="en-US" sz="11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/>
              <a:t>Authorization</a:t>
            </a:r>
            <a:r>
              <a:rPr lang="en-US" sz="1100" dirty="0"/>
              <a:t> is the function of specifying access rights/privileges to resources related to </a:t>
            </a:r>
            <a:r>
              <a:rPr lang="en-US" sz="1100" dirty="0">
                <a:hlinkClick r:id="rId3" tooltip="Information security"/>
              </a:rPr>
              <a:t>information security</a:t>
            </a:r>
            <a:r>
              <a:rPr lang="en-US" sz="1100" dirty="0"/>
              <a:t> and </a:t>
            </a:r>
            <a:r>
              <a:rPr lang="en-US" sz="1100" dirty="0">
                <a:hlinkClick r:id="rId4" tooltip="Computer security"/>
              </a:rPr>
              <a:t>computer security</a:t>
            </a:r>
            <a:r>
              <a:rPr lang="en-US" sz="1100" dirty="0"/>
              <a:t> in general and to </a:t>
            </a:r>
            <a:r>
              <a:rPr lang="en-US" sz="1100" dirty="0">
                <a:hlinkClick r:id="rId5" tooltip="Access control"/>
              </a:rPr>
              <a:t>access control</a:t>
            </a:r>
            <a:r>
              <a:rPr lang="en-US" sz="1100" dirty="0"/>
              <a:t> in particular </a:t>
            </a:r>
            <a:r>
              <a:rPr lang="en-US" sz="1100" baseline="30000" dirty="0">
                <a:hlinkClick r:id="rId6"/>
              </a:rPr>
              <a:t>[1]</a:t>
            </a:r>
            <a:r>
              <a:rPr lang="en-US" sz="1100" dirty="0"/>
              <a:t>. More formally, "to authorize" is to define an access policy</a:t>
            </a:r>
            <a:r>
              <a:rPr lang="en-US" sz="1100" dirty="0" smtClean="0"/>
              <a:t>.”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200" dirty="0" smtClean="0"/>
              <a:t>(Communication) Security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dirty="0" smtClean="0"/>
              <a:t>“</a:t>
            </a:r>
            <a:r>
              <a:rPr lang="en-US" sz="1100" b="1" dirty="0" smtClean="0"/>
              <a:t>Transport </a:t>
            </a:r>
            <a:r>
              <a:rPr lang="en-US" sz="1100" b="1" dirty="0"/>
              <a:t>Layer Security</a:t>
            </a:r>
            <a:r>
              <a:rPr lang="en-US" sz="1100" dirty="0"/>
              <a:t> (</a:t>
            </a:r>
            <a:r>
              <a:rPr lang="en-US" sz="1100" b="1" dirty="0"/>
              <a:t>TLS</a:t>
            </a:r>
            <a:r>
              <a:rPr lang="en-US" sz="1100" dirty="0"/>
              <a:t>) and its predecessor, </a:t>
            </a:r>
            <a:r>
              <a:rPr lang="en-US" sz="1100" b="1" dirty="0"/>
              <a:t>Secure Sockets Layer</a:t>
            </a:r>
            <a:r>
              <a:rPr lang="en-US" sz="1100" dirty="0"/>
              <a:t> (</a:t>
            </a:r>
            <a:r>
              <a:rPr lang="en-US" sz="1100" b="1" dirty="0"/>
              <a:t>SSL</a:t>
            </a:r>
            <a:r>
              <a:rPr lang="en-US" sz="1100" dirty="0"/>
              <a:t>), both frequently referred to as "SSL", are </a:t>
            </a:r>
            <a:r>
              <a:rPr lang="en-US" sz="1100" dirty="0">
                <a:hlinkClick r:id="rId7" tooltip="Cryptographic protocol"/>
              </a:rPr>
              <a:t>cryptographic protocols</a:t>
            </a:r>
            <a:r>
              <a:rPr lang="en-US" sz="1100" dirty="0"/>
              <a:t> that provide </a:t>
            </a:r>
            <a:r>
              <a:rPr lang="en-US" sz="1100" dirty="0">
                <a:hlinkClick r:id="rId8" tooltip="Communications security"/>
              </a:rPr>
              <a:t>communications security</a:t>
            </a:r>
            <a:r>
              <a:rPr lang="en-US" sz="1100" dirty="0"/>
              <a:t> over a </a:t>
            </a:r>
            <a:r>
              <a:rPr lang="en-US" sz="1100" dirty="0">
                <a:hlinkClick r:id="rId9" tooltip="Computer network"/>
              </a:rPr>
              <a:t>computer network</a:t>
            </a:r>
            <a:r>
              <a:rPr lang="en-US" sz="1100" dirty="0" smtClean="0"/>
              <a:t>.”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 smtClean="0"/>
              <a:t>“The </a:t>
            </a:r>
            <a:r>
              <a:rPr lang="en-US" sz="1000" dirty="0"/>
              <a:t>connection is </a:t>
            </a:r>
            <a:r>
              <a:rPr lang="en-US" sz="1000" i="1" dirty="0"/>
              <a:t>private</a:t>
            </a:r>
            <a:r>
              <a:rPr lang="en-US" sz="1000" dirty="0"/>
              <a:t> (or </a:t>
            </a:r>
            <a:r>
              <a:rPr lang="en-US" sz="1000" i="1" dirty="0"/>
              <a:t>secure</a:t>
            </a:r>
            <a:r>
              <a:rPr lang="en-US" sz="1000" dirty="0"/>
              <a:t>) because </a:t>
            </a:r>
            <a:r>
              <a:rPr lang="en-US" sz="1000" dirty="0">
                <a:hlinkClick r:id="rId10" tooltip="Symmetric cryptography"/>
              </a:rPr>
              <a:t>symmetric cryptography</a:t>
            </a:r>
            <a:r>
              <a:rPr lang="en-US" sz="1000" dirty="0"/>
              <a:t> is used to encrypt the data transmitted</a:t>
            </a:r>
            <a:r>
              <a:rPr lang="en-US" sz="1000" dirty="0" smtClean="0"/>
              <a:t>.”</a:t>
            </a:r>
            <a:r>
              <a:rPr lang="en-US" sz="1000" dirty="0"/>
              <a:t> </a:t>
            </a:r>
            <a:endParaRPr lang="en-US" sz="1000" dirty="0" smtClean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identity of the communicating parties can be </a:t>
            </a:r>
            <a:r>
              <a:rPr lang="en-US" sz="1000" i="1" dirty="0"/>
              <a:t>authenticated</a:t>
            </a:r>
            <a:r>
              <a:rPr lang="en-US" sz="1000" dirty="0"/>
              <a:t> using </a:t>
            </a:r>
            <a:r>
              <a:rPr lang="en-US" sz="1000" dirty="0">
                <a:hlinkClick r:id="rId11" tooltip="Public-key cryptography"/>
              </a:rPr>
              <a:t>public-key cryptography</a:t>
            </a:r>
            <a:r>
              <a:rPr lang="en-US" sz="1000" dirty="0" smtClean="0"/>
              <a:t>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000" dirty="0"/>
              <a:t>The connection ensures </a:t>
            </a:r>
            <a:r>
              <a:rPr lang="en-US" sz="1000" i="1" dirty="0"/>
              <a:t>integrity</a:t>
            </a:r>
            <a:r>
              <a:rPr lang="en-US" sz="1000" dirty="0"/>
              <a:t> because each message transmitted includes a message integrity check using a </a:t>
            </a:r>
            <a:r>
              <a:rPr lang="en-US" sz="1000" dirty="0">
                <a:hlinkClick r:id="rId12" tooltip="Message authentication code"/>
              </a:rPr>
              <a:t>message authentication code</a:t>
            </a:r>
            <a:r>
              <a:rPr lang="en-US" sz="1000" dirty="0"/>
              <a:t> to prevent undetected loss or alteration of the data during transmission</a:t>
            </a:r>
            <a:r>
              <a:rPr lang="en-US" sz="1000" dirty="0" smtClean="0"/>
              <a:t>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100" b="1" dirty="0"/>
              <a:t>HTTPS</a:t>
            </a:r>
            <a:r>
              <a:rPr lang="en-US" sz="1100" dirty="0"/>
              <a:t> (also called </a:t>
            </a:r>
            <a:r>
              <a:rPr lang="en-US" sz="1100" b="1" dirty="0"/>
              <a:t>HTTP over Transport Layer Security</a:t>
            </a:r>
            <a:r>
              <a:rPr lang="en-US" sz="1100" dirty="0"/>
              <a:t> [</a:t>
            </a:r>
            <a:r>
              <a:rPr lang="en-US" sz="1100" b="1" dirty="0"/>
              <a:t>TLS</a:t>
            </a:r>
            <a:r>
              <a:rPr lang="en-US" sz="1100" dirty="0"/>
              <a:t>],</a:t>
            </a:r>
            <a:r>
              <a:rPr lang="en-US" sz="1100" baseline="30000" dirty="0">
                <a:hlinkClick r:id="rId13"/>
              </a:rPr>
              <a:t>[1]</a:t>
            </a:r>
            <a:r>
              <a:rPr lang="en-US" sz="1100" dirty="0"/>
              <a:t> </a:t>
            </a:r>
            <a:r>
              <a:rPr lang="en-US" sz="1100" b="1" dirty="0"/>
              <a:t>HTTP over SSL</a:t>
            </a:r>
            <a:r>
              <a:rPr lang="en-US" sz="1100" dirty="0"/>
              <a:t>,</a:t>
            </a:r>
            <a:r>
              <a:rPr lang="en-US" sz="1100" baseline="30000" dirty="0">
                <a:hlinkClick r:id="rId14"/>
              </a:rPr>
              <a:t>[2]</a:t>
            </a:r>
            <a:r>
              <a:rPr lang="en-US" sz="1100" dirty="0"/>
              <a:t> and </a:t>
            </a:r>
            <a:r>
              <a:rPr lang="en-US" sz="1100" b="1" dirty="0"/>
              <a:t>HTTP Secure</a:t>
            </a:r>
            <a:r>
              <a:rPr lang="en-US" sz="1100" baseline="30000" dirty="0">
                <a:hlinkClick r:id="rId15"/>
              </a:rPr>
              <a:t>[3]</a:t>
            </a:r>
            <a:r>
              <a:rPr lang="en-US" sz="1100" baseline="30000" dirty="0">
                <a:hlinkClick r:id="rId16"/>
              </a:rPr>
              <a:t>[4]</a:t>
            </a:r>
            <a:r>
              <a:rPr lang="en-US" sz="1100" dirty="0"/>
              <a:t>) is a </a:t>
            </a:r>
            <a:r>
              <a:rPr lang="en-US" sz="1100" dirty="0">
                <a:hlinkClick r:id="rId17" tooltip="Communications protocol"/>
              </a:rPr>
              <a:t>communications protocol</a:t>
            </a:r>
            <a:r>
              <a:rPr lang="en-US" sz="1100" dirty="0"/>
              <a:t> for </a:t>
            </a:r>
            <a:r>
              <a:rPr lang="en-US" sz="1100" dirty="0">
                <a:hlinkClick r:id="rId18" tooltip="Secure communication"/>
              </a:rPr>
              <a:t>secure communication</a:t>
            </a:r>
            <a:r>
              <a:rPr lang="en-US" sz="1100" dirty="0"/>
              <a:t> over a </a:t>
            </a:r>
            <a:r>
              <a:rPr lang="en-US" sz="1100" dirty="0">
                <a:hlinkClick r:id="rId19" tooltip="Network operating system"/>
              </a:rPr>
              <a:t>computer network</a:t>
            </a:r>
            <a:r>
              <a:rPr lang="en-US" sz="1100" dirty="0"/>
              <a:t> which is widely used on the </a:t>
            </a:r>
            <a:r>
              <a:rPr lang="en-US" sz="1100" dirty="0">
                <a:hlinkClick r:id="rId20" tooltip="Internet"/>
              </a:rPr>
              <a:t>Internet</a:t>
            </a:r>
            <a:r>
              <a:rPr lang="en-US" sz="1100" dirty="0"/>
              <a:t>. HTTPS consists of communication over </a:t>
            </a:r>
            <a:r>
              <a:rPr lang="en-US" sz="1100" dirty="0">
                <a:hlinkClick r:id="rId21" tooltip="Hypertext Transfer Protocol"/>
              </a:rPr>
              <a:t>Hypertext Transfer Protocol</a:t>
            </a:r>
            <a:r>
              <a:rPr lang="en-US" sz="1100" dirty="0"/>
              <a:t> (HTTP) within a connection encrypted by </a:t>
            </a:r>
            <a:r>
              <a:rPr lang="en-US" sz="1100" dirty="0">
                <a:hlinkClick r:id="rId22" tooltip="Transport Layer Security"/>
              </a:rPr>
              <a:t>Transport Layer Security</a:t>
            </a:r>
            <a:r>
              <a:rPr lang="en-US" sz="1100" dirty="0"/>
              <a:t>, or its predecessor, Secure Sockets Layer. The main motivation for HTTPS is </a:t>
            </a:r>
            <a:r>
              <a:rPr lang="en-US" sz="1100" dirty="0">
                <a:hlinkClick r:id="rId23" tooltip="Authentication"/>
              </a:rPr>
              <a:t>authentication</a:t>
            </a:r>
            <a:r>
              <a:rPr lang="en-US" sz="1100" dirty="0"/>
              <a:t> of the visited </a:t>
            </a:r>
            <a:r>
              <a:rPr lang="en-US" sz="1100" dirty="0">
                <a:hlinkClick r:id="rId24" tooltip="Website"/>
              </a:rPr>
              <a:t>website</a:t>
            </a:r>
            <a:r>
              <a:rPr lang="en-US" sz="1100" dirty="0"/>
              <a:t> and protection of the </a:t>
            </a:r>
            <a:r>
              <a:rPr lang="en-US" sz="1100" dirty="0">
                <a:hlinkClick r:id="rId25" tooltip="Information privacy"/>
              </a:rPr>
              <a:t>privacy</a:t>
            </a:r>
            <a:r>
              <a:rPr lang="en-US" sz="1100" dirty="0"/>
              <a:t> and </a:t>
            </a:r>
            <a:r>
              <a:rPr lang="en-US" sz="1100" dirty="0">
                <a:hlinkClick r:id="rId26" tooltip="Data integrity"/>
              </a:rPr>
              <a:t>integrity</a:t>
            </a:r>
            <a:r>
              <a:rPr lang="en-US" sz="1100" dirty="0"/>
              <a:t> of the exchanged data.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7068963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</a:t>
            </a:r>
            <a:r>
              <a:rPr lang="mr-IN" dirty="0" smtClean="0"/>
              <a:t>–</a:t>
            </a:r>
            <a:r>
              <a:rPr lang="en-US" dirty="0" smtClean="0"/>
              <a:t> Start/Expand Commerce Microservice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98423" y="583970"/>
            <a:ext cx="4127863" cy="41796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Lambda function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Customers may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Register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And subsequently logon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Facebook or Twitter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Just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register/logon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We will later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U</a:t>
            </a:r>
            <a:r>
              <a:rPr lang="en-US" dirty="0" smtClean="0"/>
              <a:t>se Step Functions for composing </a:t>
            </a:r>
            <a:r>
              <a:rPr lang="en-US" dirty="0" err="1" smtClean="0"/>
              <a:t>microservices</a:t>
            </a:r>
            <a:r>
              <a:rPr lang="en-US" dirty="0" smtClean="0"/>
              <a:t> and APIs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Publish commerce actions to FB and Twitter.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Also, write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</a:t>
            </a:r>
            <a:r>
              <a:rPr lang="en-US" dirty="0" smtClean="0"/>
              <a:t> placeholder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API Gateway Custom Authorizer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we will later use to manager authorization to orders.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" y="740229"/>
            <a:ext cx="4779372" cy="30176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752" y="2954296"/>
            <a:ext cx="1468961" cy="572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8712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Seeka</a:t>
            </a:r>
            <a:r>
              <a:rPr lang="en-US" sz="2000" dirty="0" smtClean="0"/>
              <a:t> TV Demo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strike="sngStrike" dirty="0" smtClean="0"/>
              <a:t>Email,</a:t>
            </a:r>
            <a:r>
              <a:rPr lang="en-US" sz="2000" dirty="0" smtClean="0"/>
              <a:t> FB, Twitter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OAuth2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322052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8288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5" y="583970"/>
            <a:ext cx="6428915" cy="41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924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" y="640931"/>
            <a:ext cx="7575443" cy="408468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721254" y="2209190"/>
            <a:ext cx="1309421" cy="9582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42957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" y="640931"/>
            <a:ext cx="7575443" cy="4084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6" y="790041"/>
            <a:ext cx="3546616" cy="35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570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/>
              <a:t>One password for many </a:t>
            </a:r>
            <a:r>
              <a:rPr lang="en-US" dirty="0" smtClean="0"/>
              <a:t>services: Some people hate making up passwords</a:t>
            </a:r>
          </a:p>
          <a:p>
            <a:pPr lvl="1"/>
            <a:r>
              <a:rPr lang="en-US" dirty="0" smtClean="0"/>
              <a:t>Familiarity: People trust Facebook and may not want to give you info.</a:t>
            </a:r>
          </a:p>
          <a:p>
            <a:pPr lvl="1"/>
            <a:r>
              <a:rPr lang="en-US" dirty="0"/>
              <a:t>Added </a:t>
            </a:r>
            <a:r>
              <a:rPr lang="en-US" dirty="0" smtClean="0"/>
              <a:t>convenience drives business:</a:t>
            </a:r>
            <a:r>
              <a:rPr lang="en-US" dirty="0"/>
              <a:t> </a:t>
            </a:r>
            <a:r>
              <a:rPr lang="en-US" dirty="0" smtClean="0"/>
              <a:t>“Forced </a:t>
            </a:r>
            <a:r>
              <a:rPr lang="en-US" dirty="0"/>
              <a:t>registration is a major cause of checkout abandonment, with </a:t>
            </a:r>
            <a:r>
              <a:rPr lang="en-US" dirty="0">
                <a:hlinkClick r:id="rId2"/>
              </a:rPr>
              <a:t>a quarter (26%) of respondents in a recent Econsultancy survey</a:t>
            </a:r>
            <a:r>
              <a:rPr lang="en-US" dirty="0"/>
              <a:t> stating that being forced to register would cause them to abandon a purchase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Sharing: Simplifies customers sharing their use of your site </a:t>
            </a:r>
            <a:r>
              <a:rPr lang="en-US" dirty="0" smtClean="0">
                <a:sym typeface="Wingdings"/>
              </a:rPr>
              <a:t> drives awareness.</a:t>
            </a:r>
          </a:p>
          <a:p>
            <a:pPr lvl="1"/>
            <a:r>
              <a:rPr lang="en-US" dirty="0"/>
              <a:t>Access to profile </a:t>
            </a:r>
            <a:r>
              <a:rPr lang="en-US" dirty="0" smtClean="0"/>
              <a:t>data: Do not require users to enter a new profile.</a:t>
            </a:r>
          </a:p>
          <a:p>
            <a:pPr lvl="1"/>
            <a:r>
              <a:rPr lang="en-US" dirty="0" smtClean="0"/>
              <a:t>Your site does not have to have code for password reset, locked account, etc.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Some users don’t want everything to be </a:t>
            </a:r>
            <a:r>
              <a:rPr lang="en-US" dirty="0" smtClean="0"/>
              <a:t>connected.</a:t>
            </a:r>
            <a:endParaRPr lang="en-US" dirty="0"/>
          </a:p>
          <a:p>
            <a:pPr lvl="1"/>
            <a:r>
              <a:rPr lang="en-US" dirty="0"/>
              <a:t>Some people don’t use </a:t>
            </a:r>
            <a:r>
              <a:rPr lang="en-US" dirty="0" smtClean="0"/>
              <a:t>Facebook.</a:t>
            </a:r>
            <a:endParaRPr lang="en-US" dirty="0"/>
          </a:p>
          <a:p>
            <a:pPr lvl="1"/>
            <a:r>
              <a:rPr lang="en-US" dirty="0"/>
              <a:t>Muddying your brand </a:t>
            </a:r>
            <a:r>
              <a:rPr lang="en-US" dirty="0" smtClean="0"/>
              <a:t>image.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Pros and Cons of Social </a:t>
            </a:r>
            <a:r>
              <a:rPr lang="en-US" dirty="0"/>
              <a:t>Media Logon</a:t>
            </a:r>
            <a:br>
              <a:rPr lang="en-US" dirty="0"/>
            </a:br>
            <a:r>
              <a:rPr lang="en-US" sz="1400" dirty="0"/>
              <a:t>(https://</a:t>
            </a:r>
            <a:r>
              <a:rPr lang="en-US" sz="1400" dirty="0" err="1"/>
              <a:t>econsultancy.com</a:t>
            </a:r>
            <a:r>
              <a:rPr lang="en-US" sz="1400" dirty="0"/>
              <a:t>/blog/61911-the-pros-and-cons-of-a-facebook-login-on-ecommerce-sites)</a:t>
            </a:r>
          </a:p>
        </p:txBody>
      </p:sp>
    </p:spTree>
    <p:extLst>
      <p:ext uri="{BB962C8B-B14F-4D97-AF65-F5344CB8AC3E}">
        <p14:creationId xmlns:p14="http://schemas.microsoft.com/office/powerpoint/2010/main" val="41768246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br>
              <a:rPr lang="en-US" dirty="0" smtClean="0"/>
            </a:br>
            <a:r>
              <a:rPr lang="en-US" dirty="0" smtClean="0"/>
              <a:t>Media</a:t>
            </a:r>
            <a:br>
              <a:rPr lang="en-US" dirty="0" smtClean="0"/>
            </a:br>
            <a:r>
              <a:rPr lang="en-US" dirty="0" smtClean="0"/>
              <a:t>Registration</a:t>
            </a:r>
            <a:br>
              <a:rPr lang="en-US" dirty="0" smtClean="0"/>
            </a:br>
            <a:r>
              <a:rPr lang="en-US" dirty="0" smtClean="0"/>
              <a:t>(Facebook)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8956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Frontend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368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93587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583970"/>
            <a:ext cx="7323908" cy="38920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41120" y="3805645"/>
            <a:ext cx="2464526" cy="87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19200" y="1393371"/>
            <a:ext cx="121920" cy="336150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5646" y="1393371"/>
            <a:ext cx="121920" cy="336150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7554" y="2177143"/>
            <a:ext cx="82732" cy="2577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7554" y="1393372"/>
            <a:ext cx="82732" cy="269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76252" y="38404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Register(Token)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27566" y="3936274"/>
            <a:ext cx="2621279" cy="435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88267" y="362696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Validate Token/Get Info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927566" y="4197531"/>
            <a:ext cx="2621279" cy="87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42398" y="43410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Save Data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331121" y="4706742"/>
            <a:ext cx="2465408" cy="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58873" y="438025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62342536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" y="583970"/>
            <a:ext cx="7323908" cy="38920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341120" y="3805645"/>
            <a:ext cx="2464526" cy="87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19200" y="1393371"/>
            <a:ext cx="121920" cy="336150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05646" y="1393371"/>
            <a:ext cx="121920" cy="336150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57554" y="2177143"/>
            <a:ext cx="82732" cy="2577737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7554" y="1393372"/>
            <a:ext cx="82732" cy="269966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76252" y="384048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Register(Token)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27566" y="3936274"/>
            <a:ext cx="2621279" cy="435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88267" y="362696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Validate Token/Get Info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927566" y="4197531"/>
            <a:ext cx="2621279" cy="870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42398" y="43410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smtClean="0">
                <a:latin typeface="+mn-lt"/>
              </a:rPr>
              <a:t>Save Data</a:t>
            </a:r>
            <a:endParaRPr lang="en-US" sz="1600" dirty="0" smtClean="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331121" y="4706742"/>
            <a:ext cx="2465408" cy="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58873" y="438025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 smtClean="0">
                <a:latin typeface="+mn-lt"/>
              </a:rPr>
              <a:t>OK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32114" y="1846217"/>
            <a:ext cx="6827520" cy="236002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Simple, quick, easy.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Primarily for browser JavaScript calling API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But also works for server side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Although not strictly OAuth2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And probably frowned upon.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5411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64797"/>
          </a:xfrm>
        </p:spPr>
        <p:txBody>
          <a:bodyPr/>
          <a:lstStyle/>
          <a:p>
            <a:r>
              <a:rPr lang="en-US" dirty="0" smtClean="0"/>
              <a:t>Facebook Login</a:t>
            </a:r>
            <a:br>
              <a:rPr lang="en-US" dirty="0" smtClean="0"/>
            </a:br>
            <a:r>
              <a:rPr lang="en-US" sz="2000" dirty="0"/>
              <a:t>(https://</a:t>
            </a:r>
            <a:r>
              <a:rPr lang="en-US" sz="2000" dirty="0" err="1"/>
              <a:t>developers.facebook.com</a:t>
            </a:r>
            <a:r>
              <a:rPr lang="en-US" sz="2000" dirty="0"/>
              <a:t>/docs/</a:t>
            </a:r>
            <a:r>
              <a:rPr lang="en-US" sz="2000" dirty="0" err="1"/>
              <a:t>facebook</a:t>
            </a:r>
            <a:r>
              <a:rPr lang="en-US" sz="2000" dirty="0"/>
              <a:t>-login/web/)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9" y="1089328"/>
            <a:ext cx="8718096" cy="30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0052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Application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637195"/>
            <a:ext cx="7468819" cy="391276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82342" y="790042"/>
            <a:ext cx="65105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61053" y="2061668"/>
            <a:ext cx="6510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797522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424"/>
            <a:ext cx="9144000" cy="38106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1280" y="844731"/>
            <a:ext cx="748937" cy="148046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547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821662"/>
            <a:ext cx="8882743" cy="3229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Application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38696" y="975359"/>
            <a:ext cx="748937" cy="148046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51044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3" y="685114"/>
            <a:ext cx="8653882" cy="34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9691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Code (I)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30" y="0"/>
            <a:ext cx="5103488" cy="4760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38444" y="697182"/>
            <a:ext cx="612830" cy="106318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85509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Code (II)</a:t>
            </a:r>
            <a:br>
              <a:rPr lang="en-US" dirty="0" smtClean="0"/>
            </a:br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262" y="196172"/>
            <a:ext cx="6757974" cy="446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0467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Code (III)</a:t>
            </a:r>
            <a:br>
              <a:rPr lang="en-US" dirty="0" smtClean="0"/>
            </a:br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45" y="1393371"/>
            <a:ext cx="6444343" cy="4713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701" y="139337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Do not worry</a:t>
            </a:r>
            <a:r>
              <a:rPr lang="en-US" sz="2000" dirty="0">
                <a:latin typeface="+mn-lt"/>
              </a:rPr>
              <a:t/>
            </a:r>
            <a:br>
              <a:rPr lang="en-US" sz="2000" dirty="0">
                <a:latin typeface="+mn-lt"/>
              </a:rPr>
            </a:br>
            <a:r>
              <a:rPr lang="en-US" sz="2000" dirty="0" smtClean="0">
                <a:latin typeface="+mn-lt"/>
              </a:rPr>
              <a:t>about this if test.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 code does not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do anything and is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there because I copied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the code.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63337" y="583970"/>
            <a:ext cx="931817" cy="887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1179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38835"/>
            <a:ext cx="8267140" cy="37764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Questions, Comments, Discussion?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Midterm class evaluations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Project 4: OAuth2 and security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OAuth2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Facebook walkthrough with code.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OAuth2 flow.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Twitter example and code.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Infrastructure and application security model (as an example)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Resources and operations.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Identities, roles, groups.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Customer GW Authorizer.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trike="sngStrike" dirty="0" smtClean="0"/>
              <a:t>12 Factor Applications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trike="sngStrike" dirty="0" smtClean="0"/>
              <a:t>Workflow/Orchestration and Step Functions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trike="sngStrike" dirty="0" smtClean="0"/>
              <a:t>Overview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trike="sngStrike" dirty="0" smtClean="0"/>
              <a:t>Simple examples</a:t>
            </a:r>
          </a:p>
        </p:txBody>
      </p:sp>
    </p:spTree>
    <p:extLst>
      <p:ext uri="{BB962C8B-B14F-4D97-AF65-F5344CB8AC3E}">
        <p14:creationId xmlns:p14="http://schemas.microsoft.com/office/powerpoint/2010/main" val="155293637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775597"/>
          </a:xfrm>
        </p:spPr>
        <p:txBody>
          <a:bodyPr/>
          <a:lstStyle/>
          <a:p>
            <a:r>
              <a:rPr lang="en-US" dirty="0" smtClean="0"/>
              <a:t>Code (III)</a:t>
            </a:r>
            <a:br>
              <a:rPr lang="en-US" dirty="0" smtClean="0"/>
            </a:br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98" y="67094"/>
            <a:ext cx="6444343" cy="47132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9886" y="3030583"/>
            <a:ext cx="2429691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6096" y="223374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Your login/registration</a:t>
            </a:r>
            <a:br>
              <a:rPr lang="en-US" sz="2000" dirty="0" smtClean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server call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goes here.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In a “services”</a:t>
            </a:r>
            <a:br>
              <a:rPr lang="en-US" sz="2000" dirty="0" smtClean="0">
                <a:solidFill>
                  <a:srgbClr val="FF0000"/>
                </a:solidFill>
                <a:latin typeface="+mn-lt"/>
              </a:rPr>
            </a:b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module.</a:t>
            </a:r>
          </a:p>
        </p:txBody>
      </p:sp>
    </p:spTree>
    <p:extLst>
      <p:ext uri="{BB962C8B-B14F-4D97-AF65-F5344CB8AC3E}">
        <p14:creationId xmlns:p14="http://schemas.microsoft.com/office/powerpoint/2010/main" val="1744164525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583970"/>
            <a:ext cx="8718096" cy="2595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Registration Request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056710"/>
            <a:ext cx="8267140" cy="1458534"/>
          </a:xfrm>
        </p:spPr>
        <p:txBody>
          <a:bodyPr/>
          <a:lstStyle/>
          <a:p>
            <a:r>
              <a:rPr lang="en-US" dirty="0" smtClean="0"/>
              <a:t>I had some trouble with the </a:t>
            </a:r>
            <a:r>
              <a:rPr lang="en-US" dirty="0" err="1" smtClean="0"/>
              <a:t>CloudFront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API Gateway.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Using direct GW URL for now.</a:t>
            </a:r>
          </a:p>
          <a:p>
            <a:r>
              <a:rPr lang="en-US" dirty="0" smtClean="0">
                <a:sym typeface="Wingdings"/>
              </a:rPr>
              <a:t>Also a little wonkiness around HTTP/HHTPS</a:t>
            </a:r>
          </a:p>
          <a:p>
            <a:r>
              <a:rPr lang="en-US" dirty="0" smtClean="0"/>
              <a:t>Had poor Internet connectivity this weekend and will figure out this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371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Login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7" y="583970"/>
            <a:ext cx="8856617" cy="40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9323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86387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386354" cy="40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3956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Input (I)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0" y="683890"/>
            <a:ext cx="8718096" cy="3694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683890"/>
            <a:ext cx="8917577" cy="39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42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Input (II)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" y="826072"/>
            <a:ext cx="8865326" cy="32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33040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Input (III)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1" y="829410"/>
            <a:ext cx="8830491" cy="31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77990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 (I)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776439"/>
            <a:ext cx="8212183" cy="36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4886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1163395"/>
          </a:xfrm>
        </p:spPr>
        <p:txBody>
          <a:bodyPr/>
          <a:lstStyle/>
          <a:p>
            <a:r>
              <a:rPr lang="en-US" dirty="0" smtClean="0"/>
              <a:t>Lambda</a:t>
            </a:r>
            <a:br>
              <a:rPr lang="en-US" dirty="0" smtClean="0"/>
            </a:br>
            <a:r>
              <a:rPr lang="en-US" dirty="0" smtClean="0"/>
              <a:t>Function </a:t>
            </a:r>
            <a:br>
              <a:rPr lang="en-US" dirty="0" smtClean="0"/>
            </a:br>
            <a:r>
              <a:rPr lang="en-US" dirty="0" smtClean="0"/>
              <a:t>(II)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57" y="62495"/>
            <a:ext cx="6104710" cy="4706535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460171" y="172852"/>
            <a:ext cx="391886" cy="1426670"/>
          </a:xfrm>
          <a:prstGeom prst="leftBrac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3143794" y="1365470"/>
            <a:ext cx="391886" cy="2797228"/>
          </a:xfrm>
          <a:prstGeom prst="leftBrac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2880" y="159952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Call FB API and</a:t>
            </a:r>
            <a:br>
              <a:rPr lang="en-US" sz="1800" dirty="0" smtClean="0">
                <a:solidFill>
                  <a:srgbClr val="0070C0"/>
                </a:solidFill>
                <a:latin typeface="+mn-lt"/>
              </a:rPr>
            </a:b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get basic info, which</a:t>
            </a:r>
            <a:br>
              <a:rPr lang="en-US" sz="1800" dirty="0" smtClean="0">
                <a:solidFill>
                  <a:srgbClr val="0070C0"/>
                </a:solidFill>
                <a:latin typeface="+mn-lt"/>
              </a:rPr>
            </a:br>
            <a:r>
              <a:rPr lang="en-US" sz="1800" dirty="0" smtClean="0">
                <a:solidFill>
                  <a:srgbClr val="0070C0"/>
                </a:solidFill>
                <a:latin typeface="+mn-lt"/>
              </a:rPr>
              <a:t>also validates token.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endParaRPr lang="en-US" sz="1800" dirty="0"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Call FB to covert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60 minute token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Into long lived token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7030A0"/>
                </a:solidFill>
                <a:latin typeface="+mn-lt"/>
              </a:rPr>
              <a:t>Save token and profile</a:t>
            </a:r>
            <a:br>
              <a:rPr lang="en-US" sz="1800" dirty="0" smtClean="0">
                <a:solidFill>
                  <a:srgbClr val="7030A0"/>
                </a:solidFill>
                <a:latin typeface="+mn-lt"/>
              </a:rPr>
            </a:br>
            <a:r>
              <a:rPr lang="en-US" sz="1800" dirty="0" smtClean="0">
                <a:solidFill>
                  <a:srgbClr val="7030A0"/>
                </a:solidFill>
                <a:latin typeface="+mn-lt"/>
              </a:rPr>
              <a:t>info in user DB (TBD)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778034" y="4293326"/>
            <a:ext cx="1227909" cy="104503"/>
          </a:xfrm>
          <a:prstGeom prst="rightArrow">
            <a:avLst/>
          </a:prstGeom>
          <a:solidFill>
            <a:srgbClr val="7030A0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73278" y="1725105"/>
            <a:ext cx="2036190" cy="282804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31628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br>
              <a:rPr lang="en-US" dirty="0" smtClean="0"/>
            </a:br>
            <a:r>
              <a:rPr lang="en-US" dirty="0" smtClean="0"/>
              <a:t>Class</a:t>
            </a:r>
            <a:br>
              <a:rPr lang="en-US" dirty="0" smtClean="0"/>
            </a:br>
            <a:r>
              <a:rPr lang="en-US" dirty="0" smtClean="0"/>
              <a:t>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20051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Console Messages (I)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583970"/>
            <a:ext cx="6228355" cy="42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9079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br>
              <a:rPr lang="en-US" dirty="0" smtClean="0"/>
            </a:br>
            <a:r>
              <a:rPr lang="en-US" dirty="0" smtClean="0"/>
              <a:t>Console</a:t>
            </a:r>
            <a:br>
              <a:rPr lang="en-US" dirty="0" smtClean="0"/>
            </a:br>
            <a:r>
              <a:rPr lang="en-US" dirty="0" smtClean="0"/>
              <a:t>Messages (II)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" y="1365174"/>
            <a:ext cx="6261644" cy="138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18" y="100377"/>
            <a:ext cx="4422741" cy="464221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9966" y="2629989"/>
            <a:ext cx="4180114" cy="18852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Initial token is valid for 60 minutes.</a:t>
            </a:r>
          </a:p>
          <a:p>
            <a:r>
              <a:rPr lang="en-US" dirty="0" smtClean="0"/>
              <a:t>Long lived token above is good for</a:t>
            </a:r>
            <a:br>
              <a:rPr lang="en-US" dirty="0" smtClean="0"/>
            </a:br>
            <a:r>
              <a:rPr lang="en-US" dirty="0" smtClean="0"/>
              <a:t>5183023/3600/60 = 60 days.</a:t>
            </a:r>
          </a:p>
          <a:p>
            <a:r>
              <a:rPr lang="en-US" dirty="0" smtClean="0"/>
              <a:t>Eliminates annoying re-login,</a:t>
            </a:r>
            <a:br>
              <a:rPr lang="en-US" dirty="0" smtClean="0"/>
            </a:br>
            <a:r>
              <a:rPr lang="en-US" dirty="0" smtClean="0"/>
              <a:t>even if customer already logged on.</a:t>
            </a:r>
            <a:endParaRPr lang="en-US" dirty="0"/>
          </a:p>
          <a:p>
            <a:r>
              <a:rPr lang="en-US" dirty="0" smtClean="0"/>
              <a:t>Server can refresh token as long as user has not removed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19975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Slight Modification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9" y="514301"/>
            <a:ext cx="8718096" cy="2912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419" y="2773724"/>
            <a:ext cx="1668507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3361510"/>
            <a:ext cx="826714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Before showing login button, you can check the status </a:t>
            </a:r>
            <a:r>
              <a:rPr lang="en-US" dirty="0" err="1" smtClean="0"/>
              <a:t>wrt</a:t>
            </a:r>
            <a:r>
              <a:rPr lang="en-US" dirty="0" smtClean="0"/>
              <a:t> your application</a:t>
            </a:r>
          </a:p>
          <a:p>
            <a:pPr marL="693737" lvl="1" indent="-342900">
              <a:buFont typeface="+mj-lt"/>
              <a:buAutoNum type="arabicPeriod"/>
            </a:pPr>
            <a:r>
              <a:rPr lang="en-US" dirty="0"/>
              <a:t>c</a:t>
            </a:r>
            <a:r>
              <a:rPr lang="en-US" dirty="0" smtClean="0"/>
              <a:t>onnected: User is logged onto Facebook and has previously authorized app.</a:t>
            </a:r>
          </a:p>
          <a:p>
            <a:pPr marL="693737" lvl="1" indent="-342900">
              <a:buFont typeface="+mj-lt"/>
              <a:buAutoNum type="arabicPeriod"/>
            </a:pPr>
            <a:r>
              <a:rPr lang="en-US" dirty="0" err="1" smtClean="0"/>
              <a:t>not_authorized</a:t>
            </a:r>
            <a:r>
              <a:rPr lang="en-US" dirty="0" smtClean="0"/>
              <a:t>: User is logged on but has not authorized application.</a:t>
            </a:r>
          </a:p>
          <a:p>
            <a:pPr marL="693737" lvl="1" indent="-342900">
              <a:buFont typeface="+mj-lt"/>
              <a:buAutoNum type="arabicPeriod"/>
            </a:pPr>
            <a:r>
              <a:rPr lang="en-US" dirty="0"/>
              <a:t>u</a:t>
            </a:r>
            <a:r>
              <a:rPr lang="en-US" dirty="0" smtClean="0"/>
              <a:t>nknown: User not logged on.</a:t>
            </a:r>
          </a:p>
          <a:p>
            <a:pPr marL="350837" lvl="1" indent="0">
              <a:buNone/>
            </a:pPr>
            <a:r>
              <a:rPr lang="en-US" dirty="0" smtClean="0"/>
              <a:t>Only show login button and drive dialog in cases (2) and (3).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67159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3806158"/>
            <a:ext cx="8267140" cy="709085"/>
          </a:xfrm>
        </p:spPr>
        <p:txBody>
          <a:bodyPr/>
          <a:lstStyle/>
          <a:p>
            <a:r>
              <a:rPr lang="en-US" dirty="0" smtClean="0"/>
              <a:t>I just use the button to show triggering call.</a:t>
            </a:r>
          </a:p>
          <a:p>
            <a:r>
              <a:rPr lang="en-US" dirty="0" smtClean="0"/>
              <a:t>Can check login status silently on page load.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04742"/>
            <a:ext cx="7109914" cy="33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6670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br>
              <a:rPr lang="en-US" dirty="0" smtClean="0"/>
            </a:br>
            <a:r>
              <a:rPr lang="en-US" dirty="0" smtClean="0"/>
              <a:t>Media</a:t>
            </a:r>
            <a:br>
              <a:rPr lang="en-US" dirty="0" smtClean="0"/>
            </a:br>
            <a:r>
              <a:rPr lang="en-US" dirty="0" smtClean="0"/>
              <a:t>Registration</a:t>
            </a:r>
            <a:br>
              <a:rPr lang="en-US" dirty="0" smtClean="0"/>
            </a:br>
            <a:r>
              <a:rPr lang="en-US" dirty="0" smtClean="0"/>
              <a:t>(OAuth2 </a:t>
            </a:r>
            <a:r>
              <a:rPr lang="mr-IN" dirty="0" smtClean="0"/>
              <a:t>–</a:t>
            </a:r>
            <a:r>
              <a:rPr lang="en-US" dirty="0" smtClean="0"/>
              <a:t> full)</a:t>
            </a:r>
            <a:br>
              <a:rPr lang="en-US" dirty="0" smtClean="0"/>
            </a:br>
            <a:r>
              <a:rPr lang="en-US" dirty="0" smtClean="0"/>
              <a:t>(Twitter)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68865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r>
              <a:rPr lang="en-US" dirty="0"/>
              <a:t> </a:t>
            </a:r>
            <a:r>
              <a:rPr lang="en-US" sz="1800" dirty="0" smtClean="0"/>
              <a:t>(http</a:t>
            </a:r>
            <a:r>
              <a:rPr lang="en-US" sz="1800" dirty="0"/>
              <a:t>://</a:t>
            </a:r>
            <a:r>
              <a:rPr lang="en-US" sz="1800" dirty="0" err="1" smtClean="0"/>
              <a:t>tutorials.jenkov.com</a:t>
            </a:r>
            <a:r>
              <a:rPr lang="en-US" sz="1800" dirty="0" smtClean="0"/>
              <a:t>/oauth2/</a:t>
            </a:r>
            <a:r>
              <a:rPr lang="en-US" sz="1800" dirty="0" err="1" smtClean="0"/>
              <a:t>index.html</a:t>
            </a:r>
            <a:r>
              <a:rPr lang="en-US" sz="1800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66977" y="811033"/>
            <a:ext cx="3904091" cy="37042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Resource Owner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Controls </a:t>
            </a:r>
            <a:r>
              <a:rPr lang="en-US" i="1" dirty="0" smtClean="0"/>
              <a:t>access</a:t>
            </a:r>
            <a:r>
              <a:rPr lang="en-US" dirty="0" smtClean="0"/>
              <a:t> to the “data.”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Facebook </a:t>
            </a:r>
            <a:r>
              <a:rPr lang="en-US" b="1" dirty="0" smtClean="0"/>
              <a:t>user</a:t>
            </a:r>
            <a:r>
              <a:rPr lang="en-US" dirty="0" smtClean="0"/>
              <a:t>, LinkedIn </a:t>
            </a:r>
            <a:r>
              <a:rPr lang="en-US" b="1" dirty="0" smtClean="0"/>
              <a:t>user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Resource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The website that holds/manages info.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Facebook, LinkedIn, ...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</a:t>
            </a:r>
            <a:r>
              <a:rPr lang="is-IS" dirty="0" smtClean="0"/>
              <a:t>nd provides access API.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Client Application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“The product you implemented.”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Wants to read/update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“On your behalf”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/>
              <a:t>T</a:t>
            </a:r>
            <a:r>
              <a:rPr lang="is-IS" dirty="0" smtClean="0"/>
              <a:t>he data the data that the  Resource Server maintains, e.g. </a:t>
            </a:r>
            <a:r>
              <a:rPr lang="en-US" dirty="0"/>
              <a:t>p</a:t>
            </a:r>
            <a:r>
              <a:rPr lang="is-IS" dirty="0" smtClean="0"/>
              <a:t>osts, status, tweets, ...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Authorization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Grants/rejects authorization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Based on Resource Owner decisions.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is-IS" dirty="0" smtClean="0"/>
              <a:t>Usually (logically) the same as Resource Server.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969" y="739471"/>
            <a:ext cx="4750339" cy="38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7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Roles/Flows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52936" y="75345"/>
            <a:ext cx="4459019" cy="4614929"/>
            <a:chOff x="3711030" y="115102"/>
            <a:chExt cx="4459019" cy="46149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1030" y="115102"/>
              <a:ext cx="4459019" cy="4614929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5756744" y="1630017"/>
              <a:ext cx="13914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5756744" y="1758563"/>
              <a:ext cx="1391479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5"/>
          <p:cNvSpPr txBox="1">
            <a:spLocks/>
          </p:cNvSpPr>
          <p:nvPr/>
        </p:nvSpPr>
        <p:spPr>
          <a:xfrm>
            <a:off x="166977" y="811033"/>
            <a:ext cx="3904091" cy="370421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User Clicks “Logon with XXX”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Redirect user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With Client App application ID.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And permissions app requests.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>
                <a:solidFill>
                  <a:srgbClr val="FF0000"/>
                </a:solidFill>
              </a:rPr>
              <a:t>C</a:t>
            </a:r>
            <a:r>
              <a:rPr lang="en-US" kern="0" dirty="0" smtClean="0">
                <a:solidFill>
                  <a:srgbClr val="FF0000"/>
                </a:solidFill>
              </a:rPr>
              <a:t>ode MAY have to call Resource Server to</a:t>
            </a:r>
            <a:br>
              <a:rPr lang="en-US" kern="0" dirty="0" smtClean="0">
                <a:solidFill>
                  <a:srgbClr val="FF0000"/>
                </a:solidFill>
              </a:rPr>
            </a:br>
            <a:r>
              <a:rPr lang="en-US" kern="0" dirty="0" smtClean="0">
                <a:solidFill>
                  <a:srgbClr val="FF0000"/>
                </a:solidFill>
              </a:rPr>
              <a:t>get a token to include in redirect URL.</a:t>
            </a:r>
            <a:endParaRPr lang="is-IS" kern="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Browser redirected to XXX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Logon on to XXX prompt.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 smtClean="0"/>
              <a:t>Followed by “do you grant permission to </a:t>
            </a:r>
            <a:r>
              <a:rPr lang="is-IS" kern="0" dirty="0" smtClean="0"/>
              <a:t>…”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Clicking button drives a redirect back to Client App.</a:t>
            </a:r>
            <a:br>
              <a:rPr lang="is-IS" kern="0" dirty="0" smtClean="0"/>
            </a:br>
            <a:r>
              <a:rPr lang="is-IS" kern="0" dirty="0" smtClean="0"/>
              <a:t>URL contains a temporary token.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User/Browser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Redirected to Client </a:t>
            </a:r>
            <a:r>
              <a:rPr lang="is-IS" kern="0" dirty="0"/>
              <a:t>A</a:t>
            </a:r>
            <a:r>
              <a:rPr lang="is-IS" kern="0" dirty="0" smtClean="0"/>
              <a:t>pp URL with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Client App calls XXX API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Obtains access token.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Returns to User.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s-IS" kern="0" dirty="0" smtClean="0"/>
              <a:t>Client App can use access token on API calls.</a:t>
            </a:r>
          </a:p>
        </p:txBody>
      </p:sp>
    </p:spTree>
    <p:extLst>
      <p:ext uri="{BB962C8B-B14F-4D97-AF65-F5344CB8AC3E}">
        <p14:creationId xmlns:p14="http://schemas.microsoft.com/office/powerpoint/2010/main" val="17168950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7939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Application Configuration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711208"/>
            <a:ext cx="6080927" cy="39882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8766" y="4145280"/>
            <a:ext cx="940525" cy="87086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07029" y="4463142"/>
            <a:ext cx="2059577" cy="175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0492" y="418882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smtClean="0">
                <a:solidFill>
                  <a:srgbClr val="FF0000"/>
                </a:solidFill>
                <a:latin typeface="+mn-lt"/>
              </a:rPr>
              <a:t>URL for second redirect.</a:t>
            </a:r>
            <a:endParaRPr lang="en-US" sz="2000" dirty="0" err="1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818619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OAuth2 </a:t>
            </a:r>
            <a:r>
              <a:rPr lang="mr-IN" dirty="0" smtClean="0"/>
              <a:t>–</a:t>
            </a:r>
            <a:r>
              <a:rPr lang="en-US" dirty="0" smtClean="0"/>
              <a:t> Phase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03" y="801187"/>
            <a:ext cx="6879505" cy="3591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8" y="3119880"/>
            <a:ext cx="2418080" cy="49015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96983" y="1959430"/>
            <a:ext cx="1497874" cy="1160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5131" y="382306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ng-</a:t>
            </a:r>
            <a:r>
              <a:rPr lang="en-US" sz="2000" dirty="0" err="1" smtClean="0">
                <a:latin typeface="+mn-lt"/>
              </a:rPr>
              <a:t>glick</a:t>
            </a:r>
            <a:r>
              <a:rPr lang="en-US" sz="2000" dirty="0" smtClean="0">
                <a:latin typeface="+mn-lt"/>
              </a:rPr>
              <a:t> goes to this URL.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$</a:t>
            </a:r>
            <a:r>
              <a:rPr lang="en-US" sz="2000" dirty="0" err="1" smtClean="0">
                <a:latin typeface="+mn-lt"/>
              </a:rPr>
              <a:t>window.location</a:t>
            </a:r>
            <a:r>
              <a:rPr lang="en-US" sz="2000" dirty="0" smtClean="0">
                <a:latin typeface="+mn-lt"/>
              </a:rPr>
              <a:t>=</a:t>
            </a:r>
            <a:r>
              <a:rPr lang="mr-IN" sz="2000" dirty="0" smtClean="0">
                <a:latin typeface="+mn-lt"/>
              </a:rPr>
              <a:t>…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8315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Course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87"/>
            <a:ext cx="4775138" cy="3667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24" y="912487"/>
            <a:ext cx="4492001" cy="34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1368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API on Click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7" y="649150"/>
            <a:ext cx="6580277" cy="3858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2617" y="107115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Redirected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To 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Twitter Logon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435797158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More Detail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583970"/>
            <a:ext cx="8839200" cy="39547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7291" y="2290354"/>
            <a:ext cx="2899955" cy="46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87291" y="3513909"/>
            <a:ext cx="2899955" cy="44849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8869" y="3283131"/>
            <a:ext cx="3823062" cy="918755"/>
          </a:xfrm>
          <a:prstGeom prst="roundRect">
            <a:avLst/>
          </a:prstGeom>
          <a:solidFill>
            <a:schemeClr val="tx2">
              <a:lumMod val="85000"/>
            </a:schemeClr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</a:rPr>
              <a:t>Original GET</a:t>
            </a:r>
          </a:p>
          <a:p>
            <a:pPr marL="285750" indent="-285750">
              <a:buFont typeface="Arial" charset="0"/>
              <a:buChar char="•"/>
            </a:pPr>
            <a:endParaRPr lang="en-US" sz="1600" b="1" dirty="0">
              <a:solidFill>
                <a:srgbClr val="444444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600" b="1" dirty="0" smtClean="0">
                <a:solidFill>
                  <a:srgbClr val="7030A0"/>
                </a:solidFill>
              </a:rPr>
              <a:t>Redirect to twitter with app token</a:t>
            </a:r>
            <a:endParaRPr lang="en-US" sz="1600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04457" y="2516777"/>
            <a:ext cx="3021874" cy="997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20046" y="3692434"/>
            <a:ext cx="1367245" cy="26996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22069" y="1972491"/>
            <a:ext cx="1763485" cy="122355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14949" y="100148"/>
            <a:ext cx="4772297" cy="1328058"/>
          </a:xfrm>
          <a:prstGeom prst="roundRect">
            <a:avLst/>
          </a:prstGeom>
          <a:solidFill>
            <a:schemeClr val="tx2">
              <a:lumMod val="85000"/>
            </a:schemeClr>
          </a:solidFill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B050"/>
                </a:solidFill>
              </a:rPr>
              <a:t>Successful login to Twitter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600" b="1" dirty="0" smtClean="0">
                <a:solidFill>
                  <a:srgbClr val="00B050"/>
                </a:solidFill>
              </a:rPr>
              <a:t>Drives a redirect to registered URL</a:t>
            </a:r>
            <a:br>
              <a:rPr lang="en-US" sz="1600" b="1" dirty="0" smtClean="0">
                <a:solidFill>
                  <a:srgbClr val="00B050"/>
                </a:solidFill>
              </a:rPr>
            </a:br>
            <a:r>
              <a:rPr lang="en-US" sz="1600" b="1" dirty="0" smtClean="0">
                <a:solidFill>
                  <a:srgbClr val="00B050"/>
                </a:solidFill>
              </a:rPr>
              <a:t>https://</a:t>
            </a:r>
            <a:r>
              <a:rPr lang="en-US" sz="1600" b="1" dirty="0" err="1" smtClean="0">
                <a:solidFill>
                  <a:srgbClr val="00B050"/>
                </a:solidFill>
              </a:rPr>
              <a:t>www.seeka.tv</a:t>
            </a:r>
            <a:r>
              <a:rPr lang="en-US" sz="1600" b="1" dirty="0" smtClean="0">
                <a:solidFill>
                  <a:srgbClr val="00B050"/>
                </a:solidFill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</a:rPr>
              <a:t>socialnetworkauth</a:t>
            </a:r>
            <a:r>
              <a:rPr lang="en-US" sz="1600" b="1" dirty="0" smtClean="0">
                <a:solidFill>
                  <a:srgbClr val="00B050"/>
                </a:solidFill>
              </a:rPr>
              <a:t>/auth2</a:t>
            </a:r>
            <a:br>
              <a:rPr lang="en-US" sz="1600" b="1" dirty="0" smtClean="0">
                <a:solidFill>
                  <a:srgbClr val="00B050"/>
                </a:solidFill>
              </a:rPr>
            </a:br>
            <a:r>
              <a:rPr lang="en-US" sz="1600" b="1" dirty="0" smtClean="0">
                <a:solidFill>
                  <a:srgbClr val="00B050"/>
                </a:solidFill>
              </a:rPr>
              <a:t>(2nd step in Lambda function)</a:t>
            </a:r>
            <a:br>
              <a:rPr lang="en-US" sz="1600" b="1" dirty="0" smtClean="0">
                <a:solidFill>
                  <a:srgbClr val="00B050"/>
                </a:solidFill>
              </a:rPr>
            </a:br>
            <a:endParaRPr lang="en-US" sz="1600" b="1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85554" y="966651"/>
            <a:ext cx="2211977" cy="11146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21914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Step in Lambda (I)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3" y="688535"/>
            <a:ext cx="7078185" cy="413274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88571" y="2386148"/>
            <a:ext cx="416269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4275" y="18405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Correlate with previous</a:t>
            </a:r>
            <a:br>
              <a:rPr lang="en-US" sz="1800" dirty="0" smtClean="0">
                <a:solidFill>
                  <a:srgbClr val="FF0000"/>
                </a:solidFill>
                <a:latin typeface="+mn-lt"/>
              </a:rPr>
            </a:b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step to handle multiple</a:t>
            </a:r>
            <a:br>
              <a:rPr lang="en-US" sz="1800" dirty="0" smtClean="0">
                <a:solidFill>
                  <a:srgbClr val="FF0000"/>
                </a:solidFill>
                <a:latin typeface="+mn-lt"/>
              </a:rPr>
            </a:br>
            <a:r>
              <a:rPr lang="en-US" sz="1800" smtClean="0">
                <a:solidFill>
                  <a:srgbClr val="FF0000"/>
                </a:solidFill>
                <a:latin typeface="+mn-lt"/>
              </a:rPr>
              <a:t>user logins.</a:t>
            </a:r>
            <a:endParaRPr lang="en-US" sz="1800" dirty="0" err="1" smtClean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19348" y="3161211"/>
            <a:ext cx="4315098" cy="1306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78436" y="367366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00B050"/>
                </a:solidFill>
                <a:latin typeface="+mn-lt"/>
              </a:rPr>
              <a:t>Call Twitter to convert to</a:t>
            </a:r>
            <a:br>
              <a:rPr lang="en-US" sz="1800" dirty="0" smtClean="0">
                <a:solidFill>
                  <a:srgbClr val="00B050"/>
                </a:solidFill>
                <a:latin typeface="+mn-lt"/>
              </a:rPr>
            </a:br>
            <a:r>
              <a:rPr lang="en-US" sz="1800" dirty="0" smtClean="0">
                <a:solidFill>
                  <a:srgbClr val="00B050"/>
                </a:solidFill>
                <a:latin typeface="+mn-lt"/>
              </a:rPr>
              <a:t>long life, final </a:t>
            </a:r>
            <a:r>
              <a:rPr lang="en-US" sz="1800" smtClean="0">
                <a:solidFill>
                  <a:srgbClr val="00B050"/>
                </a:solidFill>
                <a:latin typeface="+mn-lt"/>
              </a:rPr>
              <a:t>bearer token.</a:t>
            </a:r>
            <a:endParaRPr lang="en-US" sz="1800" dirty="0" smtClean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074525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668745"/>
            <a:ext cx="8177349" cy="4010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Step in Lambda (I)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3452" y="3332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Generate redirect with user ID</a:t>
            </a:r>
            <a:br>
              <a:rPr lang="en-US" sz="1800" dirty="0" smtClean="0">
                <a:solidFill>
                  <a:srgbClr val="FF0000"/>
                </a:solidFill>
                <a:latin typeface="+mn-lt"/>
              </a:rPr>
            </a:b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and info </a:t>
            </a:r>
            <a:r>
              <a:rPr lang="en-US" sz="1800" dirty="0" smtClean="0">
                <a:solidFill>
                  <a:srgbClr val="FF0000"/>
                </a:solidFill>
                <a:latin typeface="+mn-lt"/>
                <a:sym typeface="Wingdings"/>
              </a:rPr>
              <a:t> </a:t>
            </a:r>
            <a:br>
              <a:rPr lang="en-US" sz="1800" dirty="0" smtClean="0">
                <a:solidFill>
                  <a:srgbClr val="FF0000"/>
                </a:solidFill>
                <a:latin typeface="+mn-lt"/>
                <a:sym typeface="Wingdings"/>
              </a:rPr>
            </a:br>
            <a:r>
              <a:rPr lang="en-US" sz="1800" dirty="0" smtClean="0">
                <a:solidFill>
                  <a:srgbClr val="FF0000"/>
                </a:solidFill>
                <a:latin typeface="+mn-lt"/>
                <a:sym typeface="Wingdings"/>
              </a:rPr>
              <a:t>Your apps’ UI page.</a:t>
            </a:r>
            <a:endParaRPr lang="en-US" sz="18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9634" y="1110572"/>
            <a:ext cx="7950926" cy="592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" y="587828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495749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42601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020594" cy="40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3922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6754" y="731520"/>
            <a:ext cx="2862860" cy="37837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Resources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/>
              <a:t>DynamoBD</a:t>
            </a:r>
            <a:r>
              <a:rPr lang="en-US" dirty="0" smtClean="0"/>
              <a:t> tables.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S3 buckets.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SNS topics.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Have unique ARNs.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Your elements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hat “do something,” e.g.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EC2 instance.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BeanStalk</a:t>
            </a:r>
            <a:r>
              <a:rPr lang="en-US" dirty="0" smtClean="0">
                <a:solidFill>
                  <a:srgbClr val="FF0000"/>
                </a:solidFill>
              </a:rPr>
              <a:t> app.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Lambda functions.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Execute in a role (ID)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Have associated policies that specify allowed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Operations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On resources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14" y="583970"/>
            <a:ext cx="6022253" cy="41333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82835" y="583970"/>
            <a:ext cx="2795451" cy="277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82834" y="3640975"/>
            <a:ext cx="2795451" cy="10763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51955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020594" cy="40905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183" y="3039291"/>
            <a:ext cx="7854315" cy="1635182"/>
          </a:xfrm>
          <a:prstGeom prst="rect">
            <a:avLst/>
          </a:prstGeom>
          <a:solidFill>
            <a:srgbClr val="FF0000">
              <a:alpha val="38000"/>
            </a:srgbClr>
          </a:solidFill>
          <a:ln w="381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42189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of Responsibility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50449"/>
            <a:ext cx="8267140" cy="386479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application and supporting middleware and libraries are responsible for authorization of application-level resources, e.g.</a:t>
            </a:r>
          </a:p>
          <a:p>
            <a:pPr lvl="1"/>
            <a:r>
              <a:rPr lang="en-US" dirty="0" smtClean="0"/>
              <a:t>Specific database tables or tuples.</a:t>
            </a:r>
          </a:p>
          <a:p>
            <a:pPr lvl="1"/>
            <a:r>
              <a:rPr lang="en-US" dirty="0" smtClean="0"/>
              <a:t>Specific </a:t>
            </a:r>
            <a:r>
              <a:rPr lang="en-US" dirty="0" err="1" smtClean="0"/>
              <a:t>DynamoDB</a:t>
            </a:r>
            <a:r>
              <a:rPr lang="en-US" dirty="0" smtClean="0"/>
              <a:t> tables or documents.</a:t>
            </a:r>
          </a:p>
          <a:p>
            <a:pPr lvl="1"/>
            <a:r>
              <a:rPr lang="en-US" dirty="0" smtClean="0"/>
              <a:t>Performing specific operations on URLs.</a:t>
            </a:r>
          </a:p>
          <a:p>
            <a:r>
              <a:rPr lang="en-US" dirty="0" smtClean="0"/>
              <a:t>Same basic model</a:t>
            </a:r>
          </a:p>
          <a:p>
            <a:pPr lvl="1"/>
            <a:r>
              <a:rPr lang="en-US" dirty="0" smtClean="0"/>
              <a:t>Application defined “resource names,” e.g.</a:t>
            </a:r>
          </a:p>
          <a:p>
            <a:pPr lvl="2"/>
            <a:r>
              <a:rPr lang="en-US" dirty="0" smtClean="0"/>
              <a:t>/customers/accounts/21</a:t>
            </a:r>
          </a:p>
          <a:p>
            <a:pPr lvl="2"/>
            <a:r>
              <a:rPr lang="en-US" dirty="0" smtClean="0"/>
              <a:t>/customers/*</a:t>
            </a:r>
          </a:p>
          <a:p>
            <a:pPr lvl="1"/>
            <a:r>
              <a:rPr lang="en-US" dirty="0" smtClean="0"/>
              <a:t>Authenticated users maps to named roles with associated policies, e.g.</a:t>
            </a:r>
          </a:p>
          <a:p>
            <a:pPr lvl="2"/>
            <a:r>
              <a:rPr lang="en-US" dirty="0" smtClean="0"/>
              <a:t>{“Agent”, “/</a:t>
            </a:r>
            <a:r>
              <a:rPr lang="en-US" dirty="0" err="1" smtClean="0"/>
              <a:t>crm</a:t>
            </a:r>
            <a:r>
              <a:rPr lang="en-US" dirty="0" smtClean="0"/>
              <a:t>/agents/21/accounts/*”, {POST, DELETE, GET, PUT}}</a:t>
            </a:r>
          </a:p>
          <a:p>
            <a:pPr lvl="2"/>
            <a:r>
              <a:rPr lang="en-US" dirty="0" smtClean="0"/>
              <a:t>{“Customer”, ”/commerce/customer/carts/*”, {POST, DELETE, GET, PUT}}</a:t>
            </a:r>
          </a:p>
          <a:p>
            <a:r>
              <a:rPr lang="en-US" dirty="0" smtClean="0"/>
              <a:t>Authorization checks</a:t>
            </a:r>
          </a:p>
          <a:p>
            <a:pPr lvl="1"/>
            <a:r>
              <a:rPr lang="en-US" dirty="0" smtClean="0"/>
              <a:t>Explicit calls in application code, or</a:t>
            </a:r>
          </a:p>
          <a:p>
            <a:pPr lvl="1"/>
            <a:r>
              <a:rPr lang="en-US" dirty="0" smtClean="0"/>
              <a:t>Handler/interceptor middleware similar to </a:t>
            </a:r>
            <a:r>
              <a:rPr lang="en-US" dirty="0" err="1" smtClean="0"/>
              <a:t>ETag</a:t>
            </a:r>
            <a:r>
              <a:rPr lang="en-US" dirty="0" smtClean="0"/>
              <a:t> and </a:t>
            </a:r>
            <a:r>
              <a:rPr lang="en-US" dirty="0" err="1" smtClean="0"/>
              <a:t>Idempotency</a:t>
            </a:r>
            <a:r>
              <a:rPr lang="en-US" dirty="0" smtClean="0"/>
              <a:t> checks.</a:t>
            </a:r>
          </a:p>
          <a:p>
            <a:r>
              <a:rPr lang="en-US" dirty="0" smtClean="0"/>
              <a:t>Security admin application that allows</a:t>
            </a:r>
          </a:p>
          <a:p>
            <a:pPr lvl="1"/>
            <a:r>
              <a:rPr lang="en-US" dirty="0" smtClean="0"/>
              <a:t>Defining application resource templates and operations.</a:t>
            </a:r>
          </a:p>
          <a:p>
            <a:pPr lvl="1"/>
            <a:r>
              <a:rPr lang="en-US" dirty="0" smtClean="0"/>
              <a:t>Creating and associating policies and roles.</a:t>
            </a:r>
          </a:p>
          <a:p>
            <a:pPr lvl="1"/>
            <a:r>
              <a:rPr lang="en-US" dirty="0" smtClean="0"/>
              <a:t>Table for mapping IDs to roles and policies.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37864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2" y="839833"/>
            <a:ext cx="7045234" cy="396294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25904" y="792480"/>
            <a:ext cx="2160542" cy="844731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Previous</a:t>
            </a: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Login Flow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16200000" flipV="1">
            <a:off x="770708" y="2137954"/>
            <a:ext cx="1297578" cy="296092"/>
          </a:xfrm>
          <a:prstGeom prst="bentConnector3">
            <a:avLst>
              <a:gd name="adj1" fmla="val 1007"/>
            </a:avLst>
          </a:prstGeom>
          <a:ln w="28575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4667301" y="72361"/>
            <a:ext cx="4036916" cy="1564850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Security </a:t>
            </a:r>
            <a:r>
              <a:rPr lang="en-US" sz="1800" dirty="0" err="1">
                <a:solidFill>
                  <a:srgbClr val="FFFFFF"/>
                </a:solidFill>
              </a:rPr>
              <a:t>M</a:t>
            </a:r>
            <a:r>
              <a:rPr lang="en-US" sz="1800" dirty="0" err="1" smtClean="0">
                <a:solidFill>
                  <a:srgbClr val="FFFFFF"/>
                </a:solidFill>
              </a:rPr>
              <a:t>icrosevice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CRUD resources ID, roles, policies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Central API for checking operation authorization from code.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95307" y="1008668"/>
            <a:ext cx="976842" cy="206177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061435" y="1662054"/>
            <a:ext cx="37707" cy="477831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4658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Instructor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7" y="834500"/>
            <a:ext cx="4456870" cy="3401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92" y="834500"/>
            <a:ext cx="4426133" cy="34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39110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78730"/>
            <a:ext cx="8267140" cy="38365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User logon to service/environment</a:t>
            </a:r>
          </a:p>
          <a:p>
            <a:pPr lvl="1"/>
            <a:r>
              <a:rPr lang="en-US" dirty="0" smtClean="0"/>
              <a:t>Via email, Facebook, Twitter</a:t>
            </a:r>
          </a:p>
          <a:p>
            <a:pPr lvl="1"/>
            <a:r>
              <a:rPr lang="en-US" dirty="0" smtClean="0"/>
              <a:t>Generates and returns a JWT token with identity, role and policy information.</a:t>
            </a:r>
          </a:p>
          <a:p>
            <a:pPr lvl="1"/>
            <a:r>
              <a:rPr lang="en-US" dirty="0" smtClean="0"/>
              <a:t>Which flows in a customer header on also subsequent requests.</a:t>
            </a:r>
          </a:p>
          <a:p>
            <a:r>
              <a:rPr lang="en-US" dirty="0" smtClean="0"/>
              <a:t>API Gateway</a:t>
            </a:r>
          </a:p>
          <a:p>
            <a:pPr lvl="1"/>
            <a:r>
              <a:rPr lang="en-US" dirty="0" smtClean="0"/>
              <a:t>Calls Custom Authorizer with headers, URL, body, query </a:t>
            </a:r>
            <a:r>
              <a:rPr lang="en-US" dirty="0" err="1" smtClean="0"/>
              <a:t>params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Custom authorizer calls authorization microservice (2</a:t>
            </a:r>
            <a:r>
              <a:rPr lang="en-US" baseline="30000" dirty="0" smtClean="0"/>
              <a:t>nd</a:t>
            </a:r>
            <a:r>
              <a:rPr lang="en-US" dirty="0" smtClean="0"/>
              <a:t> Lambda)</a:t>
            </a:r>
          </a:p>
          <a:p>
            <a:pPr lvl="1"/>
            <a:r>
              <a:rPr lang="en-US" dirty="0" smtClean="0"/>
              <a:t>Which returns decision </a:t>
            </a:r>
            <a:r>
              <a:rPr lang="en-US" dirty="0" smtClean="0">
                <a:sym typeface="Wingdings"/>
              </a:rPr>
              <a:t> Customer Authorizer  API Gateway.</a:t>
            </a:r>
          </a:p>
          <a:p>
            <a:r>
              <a:rPr lang="en-US" dirty="0" smtClean="0">
                <a:sym typeface="Wingdings"/>
              </a:rPr>
              <a:t>Other environments, e.g. Lambdas, </a:t>
            </a:r>
            <a:r>
              <a:rPr lang="en-US" dirty="0" err="1" smtClean="0">
                <a:sym typeface="Wingdings"/>
              </a:rPr>
              <a:t>BeanStalk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Also call authorization microservice</a:t>
            </a:r>
          </a:p>
          <a:p>
            <a:pPr lvl="1"/>
            <a:r>
              <a:rPr lang="en-US" dirty="0" smtClean="0">
                <a:sym typeface="Wingdings"/>
              </a:rPr>
              <a:t>Passing resource, user info, operation</a:t>
            </a:r>
          </a:p>
          <a:p>
            <a:pPr lvl="1"/>
            <a:r>
              <a:rPr lang="en-US" dirty="0" smtClean="0">
                <a:sym typeface="Wingdings"/>
              </a:rPr>
              <a:t>To determine if authorization allowed.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2</a:t>
            </a:r>
            <a:r>
              <a:rPr lang="en-US" baseline="30000" dirty="0" smtClean="0">
                <a:sym typeface="Wingdings"/>
              </a:rPr>
              <a:t>nd</a:t>
            </a:r>
            <a:r>
              <a:rPr lang="en-US" dirty="0" smtClean="0">
                <a:sym typeface="Wingdings"/>
              </a:rPr>
              <a:t> part of project 4 will be fleshing out authorization to support 1</a:t>
            </a:r>
            <a:r>
              <a:rPr lang="en-US" baseline="30000" dirty="0" smtClean="0">
                <a:sym typeface="Wingdings"/>
              </a:rPr>
              <a:t>st</a:t>
            </a:r>
            <a:r>
              <a:rPr lang="en-US" dirty="0" smtClean="0">
                <a:sym typeface="Wingdings"/>
              </a:rPr>
              <a:t> part of project 4, which is authentication/registration via social media.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9503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5268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check occurs at perimeter in API GW Authorization</a:t>
            </a:r>
          </a:p>
          <a:p>
            <a:pPr lvl="1"/>
            <a:r>
              <a:rPr lang="en-US" dirty="0" smtClean="0"/>
              <a:t>Based on (bearer token) JWT token</a:t>
            </a:r>
          </a:p>
          <a:p>
            <a:pPr lvl="1"/>
            <a:r>
              <a:rPr lang="en-US" dirty="0" smtClean="0"/>
              <a:t>Is this role authorized to invoke this URL?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2"/>
            <a:r>
              <a:rPr lang="en-US" dirty="0" smtClean="0"/>
              <a:t>Lambda function that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Checks an authorization table (role, URL)</a:t>
            </a:r>
          </a:p>
          <a:p>
            <a:pPr lvl="2"/>
            <a:r>
              <a:rPr lang="en-US" dirty="0" smtClean="0"/>
              <a:t>Or the rights are encoded in the token.</a:t>
            </a:r>
          </a:p>
          <a:p>
            <a:r>
              <a:rPr lang="en-US" dirty="0" smtClean="0"/>
              <a:t>All down stream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Receive the JWT token and perform their own authorization decisions.</a:t>
            </a:r>
          </a:p>
          <a:p>
            <a:pPr lvl="1"/>
            <a:r>
              <a:rPr lang="en-US" dirty="0" smtClean="0"/>
              <a:t>Run with a set of AWS roles and permissions that determine if AWS allows access, which may include user role.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092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</a:t>
            </a:r>
            <a:r>
              <a:rPr lang="mr-IN" dirty="0" smtClean="0"/>
              <a:t>–</a:t>
            </a:r>
            <a:r>
              <a:rPr lang="en-US" dirty="0" smtClean="0"/>
              <a:t> Lambda Function Role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583970"/>
            <a:ext cx="7259826" cy="42483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097280" y="4197178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27567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4" y="655797"/>
            <a:ext cx="8377646" cy="3987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487680" y="3117315"/>
            <a:ext cx="2847703" cy="22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22411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Role/Policy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8368937" cy="4081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8668" y="790113"/>
            <a:ext cx="1019348" cy="45719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2669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8710" y="2810291"/>
            <a:ext cx="8267140" cy="1816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Actions</a:t>
            </a:r>
          </a:p>
          <a:p>
            <a:r>
              <a:rPr lang="en-US" dirty="0" smtClean="0"/>
              <a:t>I will try to be more disciplined about the versions of slides.</a:t>
            </a:r>
          </a:p>
          <a:p>
            <a:r>
              <a:rPr lang="en-US" dirty="0" smtClean="0"/>
              <a:t>I will also try to identify references and reading.</a:t>
            </a:r>
          </a:p>
          <a:p>
            <a:r>
              <a:rPr lang="en-US" dirty="0" smtClean="0"/>
              <a:t>AWS complexity and nuisance factor is trickier</a:t>
            </a:r>
          </a:p>
          <a:p>
            <a:pPr lvl="1"/>
            <a:r>
              <a:rPr lang="en-US" dirty="0" smtClean="0"/>
              <a:t>Imagine what it would be like if we were using several clouds.</a:t>
            </a:r>
          </a:p>
          <a:p>
            <a:pPr lvl="1"/>
            <a:r>
              <a:rPr lang="en-US" dirty="0" smtClean="0"/>
              <a:t>I will try to provide templates to help you get started and more examples.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" y="583970"/>
            <a:ext cx="8575829" cy="2226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6370" y="19617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Note: Did </a:t>
            </a:r>
            <a:r>
              <a:rPr lang="en-US" sz="2000" smtClean="0">
                <a:latin typeface="+mn-lt"/>
              </a:rPr>
              <a:t>not include two positive comments.</a:t>
            </a:r>
            <a:endParaRPr lang="en-US" sz="20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2788149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135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Mousepad when Preparing </a:t>
            </a:r>
            <a:r>
              <a:rPr lang="en-US" dirty="0" err="1" smtClean="0"/>
              <a:t>Proj</a:t>
            </a:r>
            <a:r>
              <a:rPr lang="en-US" dirty="0" smtClean="0"/>
              <a:t>. 4 Spec.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4" y="676961"/>
            <a:ext cx="5163532" cy="3872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12264" y="125376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Project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Idea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dirty="0" smtClean="0">
                <a:latin typeface="+mn-lt"/>
              </a:rPr>
              <a:t>Inside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20412" y="2007909"/>
            <a:ext cx="791852" cy="612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00395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149075</TotalTime>
  <Words>1178</Words>
  <Application>Microsoft Macintosh PowerPoint</Application>
  <PresentationFormat>On-screen Show (16:9)</PresentationFormat>
  <Paragraphs>276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Contents</vt:lpstr>
      <vt:lpstr>Contents</vt:lpstr>
      <vt:lpstr>Midterm Class Evaluations</vt:lpstr>
      <vt:lpstr>Summary – Course </vt:lpstr>
      <vt:lpstr>Summary – Instructor</vt:lpstr>
      <vt:lpstr>Comments</vt:lpstr>
      <vt:lpstr>Project 4</vt:lpstr>
      <vt:lpstr>My Mousepad when Preparing Proj. 4 Spec.</vt:lpstr>
      <vt:lpstr>Reminder – (Some) Security Facets</vt:lpstr>
      <vt:lpstr>Project 4 – Start/Expand Commerce Microservice</vt:lpstr>
      <vt:lpstr>Seeka TV Demo  Email, FB, Twitter  OAuth2</vt:lpstr>
      <vt:lpstr>Demo</vt:lpstr>
      <vt:lpstr>Registration</vt:lpstr>
      <vt:lpstr>Registration</vt:lpstr>
      <vt:lpstr>Registration</vt:lpstr>
      <vt:lpstr>Pros and Cons of Social Media Logon (https://econsultancy.com/blog/61911-the-pros-and-cons-of-a-facebook-login-on-ecommerce-sites)</vt:lpstr>
      <vt:lpstr>Social Media Registration (Facebook)</vt:lpstr>
      <vt:lpstr>Frontend</vt:lpstr>
      <vt:lpstr>Facebook </vt:lpstr>
      <vt:lpstr>Facebook </vt:lpstr>
      <vt:lpstr>Facebook Login (https://developers.facebook.com/docs/facebook-login/web/)</vt:lpstr>
      <vt:lpstr>Define Application</vt:lpstr>
      <vt:lpstr>Define Application</vt:lpstr>
      <vt:lpstr>Define Application</vt:lpstr>
      <vt:lpstr>Web Page</vt:lpstr>
      <vt:lpstr>Code (I) </vt:lpstr>
      <vt:lpstr>Code (II) HTML</vt:lpstr>
      <vt:lpstr>Code (III) Controller</vt:lpstr>
      <vt:lpstr>Code (III) Controller</vt:lpstr>
      <vt:lpstr>Sending Registration Request</vt:lpstr>
      <vt:lpstr>Facebook Login</vt:lpstr>
      <vt:lpstr>Backend</vt:lpstr>
      <vt:lpstr>API Gateway</vt:lpstr>
      <vt:lpstr>Lambda Input (I)</vt:lpstr>
      <vt:lpstr>Lambda Input (II)</vt:lpstr>
      <vt:lpstr>Lambda Input (III)</vt:lpstr>
      <vt:lpstr>Lambda Function  (I)</vt:lpstr>
      <vt:lpstr>Lambda Function  (II)</vt:lpstr>
      <vt:lpstr>Execution Console Messages (I)</vt:lpstr>
      <vt:lpstr>Execution Console Messages (II)</vt:lpstr>
      <vt:lpstr>A Slight Modification</vt:lpstr>
      <vt:lpstr>Controller Code</vt:lpstr>
      <vt:lpstr>Social Media Registration (OAuth2 – full) (Twitter)</vt:lpstr>
      <vt:lpstr>Overview (http://tutorials.jenkov.com/oauth2/index.html)</vt:lpstr>
      <vt:lpstr>Roles/Flows</vt:lpstr>
      <vt:lpstr>Twitter Example</vt:lpstr>
      <vt:lpstr>Twitter Application Configuration</vt:lpstr>
      <vt:lpstr>Twitter OAuth2 – Phase 1</vt:lpstr>
      <vt:lpstr>Calling API on Click </vt:lpstr>
      <vt:lpstr>A Little More Detail</vt:lpstr>
      <vt:lpstr>2nd Step in Lambda (I)</vt:lpstr>
      <vt:lpstr>2nd Step in Lambda (I)</vt:lpstr>
      <vt:lpstr>Authorization</vt:lpstr>
      <vt:lpstr>Division of Responsibility</vt:lpstr>
      <vt:lpstr>Division of Responsibility</vt:lpstr>
      <vt:lpstr>Division of Responsibility</vt:lpstr>
      <vt:lpstr>Division of Responsibility</vt:lpstr>
      <vt:lpstr>Authorization</vt:lpstr>
      <vt:lpstr>Authorization</vt:lpstr>
      <vt:lpstr>Backup</vt:lpstr>
      <vt:lpstr>Authorization</vt:lpstr>
      <vt:lpstr>An Example – Lambda Function Role</vt:lpstr>
      <vt:lpstr>Role/Policies</vt:lpstr>
      <vt:lpstr>Role/Policy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1936</cp:revision>
  <cp:lastPrinted>2017-10-28T16:33:04Z</cp:lastPrinted>
  <dcterms:created xsi:type="dcterms:W3CDTF">2013-01-02T09:04:46Z</dcterms:created>
  <dcterms:modified xsi:type="dcterms:W3CDTF">2017-11-26T18:48:47Z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